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Caveat"/>
      <p:regular r:id="rId24"/>
      <p:bold r:id="rId25"/>
    </p:embeddedFont>
    <p:embeddedFont>
      <p:font typeface="Nunito"/>
      <p:regular r:id="rId26"/>
      <p:bold r:id="rId27"/>
      <p:italic r:id="rId28"/>
      <p:boldItalic r:id="rId29"/>
    </p:embeddedFont>
    <p:embeddedFont>
      <p:font typeface="Lobster"/>
      <p:regular r:id="rId30"/>
    </p:embeddedFont>
    <p:embeddedFont>
      <p:font typeface="Montserrat"/>
      <p:regular r:id="rId31"/>
      <p:bold r:id="rId32"/>
      <p:italic r:id="rId33"/>
      <p:boldItalic r:id="rId34"/>
    </p:embeddedFont>
    <p:embeddedFont>
      <p:font typeface="Lato"/>
      <p:regular r:id="rId35"/>
      <p:bold r:id="rId36"/>
      <p:italic r:id="rId37"/>
      <p:boldItalic r:id="rId38"/>
    </p:embeddedFont>
    <p:embeddedFont>
      <p:font typeface="EB Garamond"/>
      <p:regular r:id="rId39"/>
      <p:bold r:id="rId40"/>
      <p:italic r:id="rId41"/>
      <p:boldItalic r:id="rId42"/>
    </p:embeddedFont>
    <p:embeddedFont>
      <p:font typeface="Oswald"/>
      <p:regular r:id="rId43"/>
      <p:bold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BGaramond-bold.fntdata"/><Relationship Id="rId20" Type="http://schemas.openxmlformats.org/officeDocument/2006/relationships/slide" Target="slides/slide15.xml"/><Relationship Id="rId42" Type="http://schemas.openxmlformats.org/officeDocument/2006/relationships/font" Target="fonts/EBGaramond-boldItalic.fntdata"/><Relationship Id="rId41" Type="http://schemas.openxmlformats.org/officeDocument/2006/relationships/font" Target="fonts/EBGaramond-italic.fntdata"/><Relationship Id="rId22" Type="http://schemas.openxmlformats.org/officeDocument/2006/relationships/slide" Target="slides/slide17.xml"/><Relationship Id="rId44" Type="http://schemas.openxmlformats.org/officeDocument/2006/relationships/font" Target="fonts/Oswald-bold.fntdata"/><Relationship Id="rId21" Type="http://schemas.openxmlformats.org/officeDocument/2006/relationships/slide" Target="slides/slide16.xml"/><Relationship Id="rId43" Type="http://schemas.openxmlformats.org/officeDocument/2006/relationships/font" Target="fonts/Oswald-regular.fntdata"/><Relationship Id="rId24" Type="http://schemas.openxmlformats.org/officeDocument/2006/relationships/font" Target="fonts/Caveat-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regular.fntdata"/><Relationship Id="rId25" Type="http://schemas.openxmlformats.org/officeDocument/2006/relationships/font" Target="fonts/Caveat-bold.fntdata"/><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font" Target="fonts/Lobster-regular.fntdata"/><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39" Type="http://schemas.openxmlformats.org/officeDocument/2006/relationships/font" Target="fonts/EBGaramond-regular.fntdata"/><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e6f5f64852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e6f5f64852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e6f5f64852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e6f5f64852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e6f5f64852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e6f5f64852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e6f5f64852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e6f5f64852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e6f5f64852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e6f5f64852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e6f5f64852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e6f5f64852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e6f5f64852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e6f5f64852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e6f5f64852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e6f5f64852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e6f5f64852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e6f5f64852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e6f5f64852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e6f5f64852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e6f5f64852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e6f5f64852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e6f5f64852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e6f5f64852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e6f5f64852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e6f5f64852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e6f5f6485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e6f5f6485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e6f5f64852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e6f5f64852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e6f5f64852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e6f5f64852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e6f5f64852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e6f5f64852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16075" y="271250"/>
            <a:ext cx="5233800" cy="2642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sz="4600">
                <a:latin typeface="Comic Sans MS"/>
                <a:ea typeface="Comic Sans MS"/>
                <a:cs typeface="Comic Sans MS"/>
                <a:sym typeface="Comic Sans MS"/>
              </a:rPr>
              <a:t>RATINGS PREDICTION</a:t>
            </a:r>
            <a:endParaRPr sz="2600"/>
          </a:p>
          <a:p>
            <a:pPr indent="0" lvl="0" marL="0" rtl="0" algn="ctr">
              <a:spcBef>
                <a:spcPts val="0"/>
              </a:spcBef>
              <a:spcAft>
                <a:spcPts val="0"/>
              </a:spcAft>
              <a:buNone/>
            </a:pPr>
            <a:r>
              <a:t/>
            </a:r>
            <a:endParaRPr/>
          </a:p>
        </p:txBody>
      </p:sp>
      <p:sp>
        <p:nvSpPr>
          <p:cNvPr id="135" name="Google Shape;135;p13"/>
          <p:cNvSpPr txBox="1"/>
          <p:nvPr>
            <p:ph idx="1" type="subTitle"/>
          </p:nvPr>
        </p:nvSpPr>
        <p:spPr>
          <a:xfrm>
            <a:off x="4117575" y="2065650"/>
            <a:ext cx="40308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35"/>
              <a:buNone/>
            </a:pPr>
            <a:r>
              <a:rPr lang="en-GB" sz="2000">
                <a:latin typeface="Oswald"/>
                <a:ea typeface="Oswald"/>
                <a:cs typeface="Oswald"/>
                <a:sym typeface="Oswald"/>
              </a:rPr>
              <a:t>USING NATURAL LANGUAGE PROCESSING</a:t>
            </a:r>
            <a:endParaRPr sz="2000">
              <a:latin typeface="Oswald"/>
              <a:ea typeface="Oswald"/>
              <a:cs typeface="Oswald"/>
              <a:sym typeface="Oswald"/>
            </a:endParaRPr>
          </a:p>
        </p:txBody>
      </p:sp>
      <p:sp>
        <p:nvSpPr>
          <p:cNvPr id="136" name="Google Shape;136;p13"/>
          <p:cNvSpPr txBox="1"/>
          <p:nvPr/>
        </p:nvSpPr>
        <p:spPr>
          <a:xfrm>
            <a:off x="6479475" y="3234800"/>
            <a:ext cx="22704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600">
                <a:solidFill>
                  <a:srgbClr val="F4CCCC"/>
                </a:solidFill>
                <a:latin typeface="Caveat"/>
                <a:ea typeface="Caveat"/>
                <a:cs typeface="Caveat"/>
                <a:sym typeface="Caveat"/>
              </a:rPr>
              <a:t>Project By -</a:t>
            </a:r>
            <a:endParaRPr sz="1600">
              <a:solidFill>
                <a:srgbClr val="F4CCCC"/>
              </a:solidFill>
              <a:latin typeface="Caveat"/>
              <a:ea typeface="Caveat"/>
              <a:cs typeface="Caveat"/>
              <a:sym typeface="Caveat"/>
            </a:endParaRPr>
          </a:p>
          <a:p>
            <a:pPr indent="0" lvl="0" marL="0" rtl="0" algn="ctr">
              <a:spcBef>
                <a:spcPts val="0"/>
              </a:spcBef>
              <a:spcAft>
                <a:spcPts val="0"/>
              </a:spcAft>
              <a:buNone/>
            </a:pPr>
            <a:r>
              <a:t/>
            </a:r>
            <a:endParaRPr sz="1600">
              <a:solidFill>
                <a:srgbClr val="F4CCCC"/>
              </a:solidFill>
              <a:latin typeface="Caveat"/>
              <a:ea typeface="Caveat"/>
              <a:cs typeface="Caveat"/>
              <a:sym typeface="Caveat"/>
            </a:endParaRPr>
          </a:p>
          <a:p>
            <a:pPr indent="0" lvl="0" marL="0" rtl="0" algn="ctr">
              <a:spcBef>
                <a:spcPts val="0"/>
              </a:spcBef>
              <a:spcAft>
                <a:spcPts val="0"/>
              </a:spcAft>
              <a:buNone/>
            </a:pPr>
            <a:r>
              <a:rPr lang="en-GB" sz="2600">
                <a:solidFill>
                  <a:srgbClr val="F4CCCC"/>
                </a:solidFill>
                <a:latin typeface="Caveat"/>
                <a:ea typeface="Caveat"/>
                <a:cs typeface="Caveat"/>
                <a:sym typeface="Caveat"/>
              </a:rPr>
              <a:t>Shivani Angadi </a:t>
            </a:r>
            <a:endParaRPr sz="2600">
              <a:solidFill>
                <a:srgbClr val="F4CCCC"/>
              </a:solidFill>
              <a:latin typeface="Caveat"/>
              <a:ea typeface="Caveat"/>
              <a:cs typeface="Caveat"/>
              <a:sym typeface="Caveat"/>
            </a:endParaRPr>
          </a:p>
          <a:p>
            <a:pPr indent="0" lvl="0" marL="0" rtl="0" algn="ctr">
              <a:spcBef>
                <a:spcPts val="0"/>
              </a:spcBef>
              <a:spcAft>
                <a:spcPts val="0"/>
              </a:spcAft>
              <a:buNone/>
            </a:pPr>
            <a:r>
              <a:rPr lang="en-GB" sz="2200">
                <a:solidFill>
                  <a:srgbClr val="F4CCCC"/>
                </a:solidFill>
                <a:latin typeface="Caveat"/>
                <a:ea typeface="Caveat"/>
                <a:cs typeface="Caveat"/>
                <a:sym typeface="Caveat"/>
              </a:rPr>
              <a:t>(Internship 14)</a:t>
            </a:r>
            <a:endParaRPr sz="1600">
              <a:solidFill>
                <a:srgbClr val="F4CCCC"/>
              </a:solidFill>
              <a:latin typeface="Caveat"/>
              <a:ea typeface="Caveat"/>
              <a:cs typeface="Caveat"/>
              <a:sym typeface="Caveat"/>
            </a:endParaRPr>
          </a:p>
        </p:txBody>
      </p:sp>
      <p:pic>
        <p:nvPicPr>
          <p:cNvPr id="137" name="Google Shape;137;p13"/>
          <p:cNvPicPr preferRelativeResize="0"/>
          <p:nvPr/>
        </p:nvPicPr>
        <p:blipFill>
          <a:blip r:embed="rId3">
            <a:alphaModFix/>
          </a:blip>
          <a:stretch>
            <a:fillRect/>
          </a:stretch>
        </p:blipFill>
        <p:spPr>
          <a:xfrm>
            <a:off x="966125" y="3003750"/>
            <a:ext cx="4267800" cy="19253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22"/>
          <p:cNvPicPr preferRelativeResize="0"/>
          <p:nvPr/>
        </p:nvPicPr>
        <p:blipFill>
          <a:blip r:embed="rId3">
            <a:alphaModFix/>
          </a:blip>
          <a:stretch>
            <a:fillRect/>
          </a:stretch>
        </p:blipFill>
        <p:spPr>
          <a:xfrm>
            <a:off x="568125" y="663025"/>
            <a:ext cx="8007750" cy="3817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3"/>
          <p:cNvSpPr txBox="1"/>
          <p:nvPr>
            <p:ph type="title"/>
          </p:nvPr>
        </p:nvSpPr>
        <p:spPr>
          <a:xfrm>
            <a:off x="1297500" y="160725"/>
            <a:ext cx="7038900" cy="823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sz="3800">
                <a:latin typeface="Georgia"/>
                <a:ea typeface="Georgia"/>
                <a:cs typeface="Georgia"/>
                <a:sym typeface="Georgia"/>
              </a:rPr>
              <a:t>Text Pre-Processing</a:t>
            </a:r>
            <a:endParaRPr/>
          </a:p>
          <a:p>
            <a:pPr indent="0" lvl="0" marL="0" rtl="0" algn="l">
              <a:spcBef>
                <a:spcPts val="0"/>
              </a:spcBef>
              <a:spcAft>
                <a:spcPts val="0"/>
              </a:spcAft>
              <a:buNone/>
            </a:pPr>
            <a:r>
              <a:t/>
            </a:r>
            <a:endParaRPr/>
          </a:p>
        </p:txBody>
      </p:sp>
      <p:pic>
        <p:nvPicPr>
          <p:cNvPr id="194" name="Google Shape;194;p23"/>
          <p:cNvPicPr preferRelativeResize="0"/>
          <p:nvPr/>
        </p:nvPicPr>
        <p:blipFill>
          <a:blip r:embed="rId3">
            <a:alphaModFix/>
          </a:blip>
          <a:stretch>
            <a:fillRect/>
          </a:stretch>
        </p:blipFill>
        <p:spPr>
          <a:xfrm>
            <a:off x="1068150" y="1516925"/>
            <a:ext cx="7268250" cy="3124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4"/>
          <p:cNvSpPr txBox="1"/>
          <p:nvPr>
            <p:ph type="title"/>
          </p:nvPr>
        </p:nvSpPr>
        <p:spPr>
          <a:xfrm>
            <a:off x="994550" y="130600"/>
            <a:ext cx="7574700" cy="117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GB" sz="3520">
                <a:latin typeface="Georgia"/>
                <a:ea typeface="Georgia"/>
                <a:cs typeface="Georgia"/>
                <a:sym typeface="Georgia"/>
              </a:rPr>
              <a:t>Data Distribution for each Class Label</a:t>
            </a:r>
            <a:endParaRPr sz="3520">
              <a:latin typeface="Georgia"/>
              <a:ea typeface="Georgia"/>
              <a:cs typeface="Georgia"/>
              <a:sym typeface="Georgia"/>
            </a:endParaRPr>
          </a:p>
          <a:p>
            <a:pPr indent="0" lvl="0" marL="0" rtl="0" algn="l">
              <a:spcBef>
                <a:spcPts val="0"/>
              </a:spcBef>
              <a:spcAft>
                <a:spcPts val="0"/>
              </a:spcAft>
              <a:buSzPts val="990"/>
              <a:buNone/>
            </a:pPr>
            <a:r>
              <a:t/>
            </a:r>
            <a:endParaRPr sz="2160"/>
          </a:p>
        </p:txBody>
      </p:sp>
      <p:sp>
        <p:nvSpPr>
          <p:cNvPr id="200" name="Google Shape;200;p24"/>
          <p:cNvSpPr txBox="1"/>
          <p:nvPr>
            <p:ph idx="1" type="body"/>
          </p:nvPr>
        </p:nvSpPr>
        <p:spPr>
          <a:xfrm>
            <a:off x="5464975" y="1989100"/>
            <a:ext cx="3204600" cy="2646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2000">
                <a:solidFill>
                  <a:srgbClr val="D9D9D9"/>
                </a:solidFill>
                <a:latin typeface="EB Garamond"/>
                <a:ea typeface="EB Garamond"/>
                <a:cs typeface="EB Garamond"/>
                <a:sym typeface="EB Garamond"/>
              </a:rPr>
              <a:t>Maximum records are for </a:t>
            </a:r>
            <a:r>
              <a:rPr b="1" lang="en-GB" sz="2000">
                <a:solidFill>
                  <a:srgbClr val="D9D9D9"/>
                </a:solidFill>
                <a:latin typeface="EB Garamond"/>
                <a:ea typeface="EB Garamond"/>
                <a:cs typeface="EB Garamond"/>
                <a:sym typeface="EB Garamond"/>
              </a:rPr>
              <a:t>Rating 5 </a:t>
            </a:r>
            <a:r>
              <a:rPr lang="en-GB" sz="2000">
                <a:solidFill>
                  <a:srgbClr val="D9D9D9"/>
                </a:solidFill>
                <a:latin typeface="EB Garamond"/>
                <a:ea typeface="EB Garamond"/>
                <a:cs typeface="EB Garamond"/>
                <a:sym typeface="EB Garamond"/>
              </a:rPr>
              <a:t>&amp; </a:t>
            </a:r>
            <a:r>
              <a:rPr b="1" lang="en-GB" sz="2000">
                <a:solidFill>
                  <a:srgbClr val="D9D9D9"/>
                </a:solidFill>
                <a:latin typeface="EB Garamond"/>
                <a:ea typeface="EB Garamond"/>
                <a:cs typeface="EB Garamond"/>
                <a:sym typeface="EB Garamond"/>
              </a:rPr>
              <a:t>Rating 1 </a:t>
            </a:r>
            <a:r>
              <a:rPr lang="en-GB" sz="2000">
                <a:solidFill>
                  <a:srgbClr val="D9D9D9"/>
                </a:solidFill>
                <a:latin typeface="EB Garamond"/>
                <a:ea typeface="EB Garamond"/>
                <a:cs typeface="EB Garamond"/>
                <a:sym typeface="EB Garamond"/>
              </a:rPr>
              <a:t>and least are for </a:t>
            </a:r>
            <a:r>
              <a:rPr b="1" lang="en-GB" sz="2000">
                <a:solidFill>
                  <a:srgbClr val="D9D9D9"/>
                </a:solidFill>
                <a:latin typeface="EB Garamond"/>
                <a:ea typeface="EB Garamond"/>
                <a:cs typeface="EB Garamond"/>
                <a:sym typeface="EB Garamond"/>
              </a:rPr>
              <a:t>Rating 2</a:t>
            </a:r>
            <a:r>
              <a:rPr lang="en-GB" sz="2000">
                <a:solidFill>
                  <a:srgbClr val="D9D9D9"/>
                </a:solidFill>
                <a:latin typeface="EB Garamond"/>
                <a:ea typeface="EB Garamond"/>
                <a:cs typeface="EB Garamond"/>
                <a:sym typeface="EB Garamond"/>
              </a:rPr>
              <a:t> which indicates that the data scrapped is not balanced and contains </a:t>
            </a:r>
            <a:r>
              <a:rPr lang="en-GB" sz="2000">
                <a:solidFill>
                  <a:srgbClr val="D9D9D9"/>
                </a:solidFill>
                <a:latin typeface="EB Garamond"/>
                <a:ea typeface="EB Garamond"/>
                <a:cs typeface="EB Garamond"/>
                <a:sym typeface="EB Garamond"/>
              </a:rPr>
              <a:t>imbalanced data set.</a:t>
            </a:r>
            <a:endParaRPr sz="1800">
              <a:solidFill>
                <a:srgbClr val="D9D9D9"/>
              </a:solidFill>
              <a:latin typeface="EB Garamond"/>
              <a:ea typeface="EB Garamond"/>
              <a:cs typeface="EB Garamond"/>
              <a:sym typeface="EB Garamond"/>
            </a:endParaRPr>
          </a:p>
        </p:txBody>
      </p:sp>
      <p:pic>
        <p:nvPicPr>
          <p:cNvPr id="201" name="Google Shape;201;p24"/>
          <p:cNvPicPr preferRelativeResize="0"/>
          <p:nvPr/>
        </p:nvPicPr>
        <p:blipFill>
          <a:blip r:embed="rId3">
            <a:alphaModFix/>
          </a:blip>
          <a:stretch>
            <a:fillRect/>
          </a:stretch>
        </p:blipFill>
        <p:spPr>
          <a:xfrm>
            <a:off x="321475" y="1567550"/>
            <a:ext cx="4400099" cy="3435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5"/>
          <p:cNvSpPr txBox="1"/>
          <p:nvPr>
            <p:ph type="title"/>
          </p:nvPr>
        </p:nvSpPr>
        <p:spPr>
          <a:xfrm>
            <a:off x="1297500" y="140650"/>
            <a:ext cx="7038900" cy="1135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sz="3800">
                <a:latin typeface="Georgia"/>
                <a:ea typeface="Georgia"/>
                <a:cs typeface="Georgia"/>
                <a:sym typeface="Georgia"/>
              </a:rPr>
              <a:t>Project Architecture</a:t>
            </a:r>
            <a:endParaRPr/>
          </a:p>
          <a:p>
            <a:pPr indent="0" lvl="0" marL="0" rtl="0" algn="l">
              <a:spcBef>
                <a:spcPts val="0"/>
              </a:spcBef>
              <a:spcAft>
                <a:spcPts val="0"/>
              </a:spcAft>
              <a:buNone/>
            </a:pPr>
            <a:r>
              <a:t/>
            </a:r>
            <a:endParaRPr/>
          </a:p>
        </p:txBody>
      </p:sp>
      <p:pic>
        <p:nvPicPr>
          <p:cNvPr id="207" name="Google Shape;207;p25"/>
          <p:cNvPicPr preferRelativeResize="0"/>
          <p:nvPr/>
        </p:nvPicPr>
        <p:blipFill>
          <a:blip r:embed="rId3">
            <a:alphaModFix/>
          </a:blip>
          <a:stretch>
            <a:fillRect/>
          </a:stretch>
        </p:blipFill>
        <p:spPr>
          <a:xfrm>
            <a:off x="974450" y="1275850"/>
            <a:ext cx="7413601" cy="35628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6"/>
          <p:cNvSpPr txBox="1"/>
          <p:nvPr>
            <p:ph type="title"/>
          </p:nvPr>
        </p:nvSpPr>
        <p:spPr>
          <a:xfrm>
            <a:off x="1297500" y="170775"/>
            <a:ext cx="7038900" cy="894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sz="3800">
                <a:latin typeface="Georgia"/>
                <a:ea typeface="Georgia"/>
                <a:cs typeface="Georgia"/>
                <a:sym typeface="Georgia"/>
              </a:rPr>
              <a:t>Original Length of text</a:t>
            </a:r>
            <a:endParaRPr/>
          </a:p>
        </p:txBody>
      </p:sp>
      <p:sp>
        <p:nvSpPr>
          <p:cNvPr id="213" name="Google Shape;213;p26"/>
          <p:cNvSpPr txBox="1"/>
          <p:nvPr>
            <p:ph idx="1" type="body"/>
          </p:nvPr>
        </p:nvSpPr>
        <p:spPr>
          <a:xfrm>
            <a:off x="6409275" y="2290475"/>
            <a:ext cx="2499900" cy="1868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GB" sz="2200">
                <a:solidFill>
                  <a:srgbClr val="C9DAF8"/>
                </a:solidFill>
                <a:latin typeface="Caveat"/>
                <a:ea typeface="Caveat"/>
                <a:cs typeface="Caveat"/>
                <a:sym typeface="Caveat"/>
              </a:rPr>
              <a:t>The length of Original text i.e. the raw text is 25,82,308.</a:t>
            </a:r>
            <a:endParaRPr b="1" sz="2200">
              <a:solidFill>
                <a:srgbClr val="C9DAF8"/>
              </a:solidFill>
              <a:latin typeface="Caveat"/>
              <a:ea typeface="Caveat"/>
              <a:cs typeface="Caveat"/>
              <a:sym typeface="Caveat"/>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14" name="Google Shape;214;p26"/>
          <p:cNvPicPr preferRelativeResize="0"/>
          <p:nvPr/>
        </p:nvPicPr>
        <p:blipFill>
          <a:blip r:embed="rId3">
            <a:alphaModFix/>
          </a:blip>
          <a:stretch>
            <a:fillRect/>
          </a:stretch>
        </p:blipFill>
        <p:spPr>
          <a:xfrm>
            <a:off x="584375" y="1498813"/>
            <a:ext cx="5511825" cy="3299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sz="3800">
                <a:latin typeface="Georgia"/>
                <a:ea typeface="Georgia"/>
                <a:cs typeface="Georgia"/>
                <a:sym typeface="Georgia"/>
              </a:rPr>
              <a:t>Length of Processed text</a:t>
            </a:r>
            <a:endParaRPr/>
          </a:p>
          <a:p>
            <a:pPr indent="0" lvl="0" marL="0" rtl="0" algn="l">
              <a:spcBef>
                <a:spcPts val="0"/>
              </a:spcBef>
              <a:spcAft>
                <a:spcPts val="0"/>
              </a:spcAft>
              <a:buNone/>
            </a:pPr>
            <a:r>
              <a:t/>
            </a:r>
            <a:endParaRPr/>
          </a:p>
        </p:txBody>
      </p:sp>
      <p:sp>
        <p:nvSpPr>
          <p:cNvPr id="220" name="Google Shape;220;p27"/>
          <p:cNvSpPr txBox="1"/>
          <p:nvPr>
            <p:ph idx="1" type="body"/>
          </p:nvPr>
        </p:nvSpPr>
        <p:spPr>
          <a:xfrm>
            <a:off x="6780975" y="2350750"/>
            <a:ext cx="2059500" cy="1898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GB" sz="2200">
                <a:solidFill>
                  <a:srgbClr val="C9DAF8"/>
                </a:solidFill>
                <a:latin typeface="Caveat"/>
                <a:ea typeface="Caveat"/>
                <a:cs typeface="Caveat"/>
                <a:sym typeface="Caveat"/>
              </a:rPr>
              <a:t>The length of text after data processing is 2,67,798</a:t>
            </a:r>
            <a:endParaRPr b="1" sz="2200">
              <a:solidFill>
                <a:srgbClr val="C9DAF8"/>
              </a:solidFill>
              <a:latin typeface="Caveat"/>
              <a:ea typeface="Caveat"/>
              <a:cs typeface="Caveat"/>
              <a:sym typeface="Caveat"/>
            </a:endParaRPr>
          </a:p>
          <a:p>
            <a:pPr indent="0" lvl="0" marL="0" rtl="0" algn="l">
              <a:spcBef>
                <a:spcPts val="1200"/>
              </a:spcBef>
              <a:spcAft>
                <a:spcPts val="1200"/>
              </a:spcAft>
              <a:buNone/>
            </a:pPr>
            <a:r>
              <a:t/>
            </a:r>
            <a:endParaRPr/>
          </a:p>
        </p:txBody>
      </p:sp>
      <p:pic>
        <p:nvPicPr>
          <p:cNvPr id="221" name="Google Shape;221;p27"/>
          <p:cNvPicPr preferRelativeResize="0"/>
          <p:nvPr/>
        </p:nvPicPr>
        <p:blipFill>
          <a:blip r:embed="rId3">
            <a:alphaModFix/>
          </a:blip>
          <a:stretch>
            <a:fillRect/>
          </a:stretch>
        </p:blipFill>
        <p:spPr>
          <a:xfrm>
            <a:off x="566000" y="1631050"/>
            <a:ext cx="5943900" cy="3139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8"/>
          <p:cNvSpPr txBox="1"/>
          <p:nvPr>
            <p:ph type="title"/>
          </p:nvPr>
        </p:nvSpPr>
        <p:spPr>
          <a:xfrm>
            <a:off x="1297500" y="261200"/>
            <a:ext cx="7038900" cy="924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sz="3800">
                <a:latin typeface="Georgia"/>
                <a:ea typeface="Georgia"/>
                <a:cs typeface="Georgia"/>
                <a:sym typeface="Georgia"/>
              </a:rPr>
              <a:t>Accuracy of Best Model</a:t>
            </a:r>
            <a:endParaRPr/>
          </a:p>
          <a:p>
            <a:pPr indent="0" lvl="0" marL="0" rtl="0" algn="l">
              <a:spcBef>
                <a:spcPts val="0"/>
              </a:spcBef>
              <a:spcAft>
                <a:spcPts val="0"/>
              </a:spcAft>
              <a:buNone/>
            </a:pPr>
            <a:r>
              <a:t/>
            </a:r>
            <a:endParaRPr/>
          </a:p>
        </p:txBody>
      </p:sp>
      <p:pic>
        <p:nvPicPr>
          <p:cNvPr id="227" name="Google Shape;227;p28"/>
          <p:cNvPicPr preferRelativeResize="0"/>
          <p:nvPr/>
        </p:nvPicPr>
        <p:blipFill>
          <a:blip r:embed="rId3">
            <a:alphaModFix/>
          </a:blip>
          <a:stretch>
            <a:fillRect/>
          </a:stretch>
        </p:blipFill>
        <p:spPr>
          <a:xfrm>
            <a:off x="2218775" y="1185500"/>
            <a:ext cx="5196361" cy="3653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9"/>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sz="3800">
                <a:latin typeface="Georgia"/>
                <a:ea typeface="Georgia"/>
                <a:cs typeface="Georgia"/>
                <a:sym typeface="Georgia"/>
              </a:rPr>
              <a:t>Drawback &amp; Limitations</a:t>
            </a:r>
            <a:endParaRPr/>
          </a:p>
          <a:p>
            <a:pPr indent="0" lvl="0" marL="0" rtl="0" algn="l">
              <a:spcBef>
                <a:spcPts val="0"/>
              </a:spcBef>
              <a:spcAft>
                <a:spcPts val="0"/>
              </a:spcAft>
              <a:buNone/>
            </a:pPr>
            <a:r>
              <a:t/>
            </a:r>
            <a:endParaRPr/>
          </a:p>
        </p:txBody>
      </p:sp>
      <p:sp>
        <p:nvSpPr>
          <p:cNvPr id="233" name="Google Shape;233;p29"/>
          <p:cNvSpPr txBox="1"/>
          <p:nvPr>
            <p:ph idx="1" type="body"/>
          </p:nvPr>
        </p:nvSpPr>
        <p:spPr>
          <a:xfrm>
            <a:off x="884050" y="1476750"/>
            <a:ext cx="7383600" cy="3455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Clr>
                <a:srgbClr val="FCE5CD"/>
              </a:buClr>
              <a:buSzPts val="1300"/>
              <a:buChar char="●"/>
            </a:pPr>
            <a:r>
              <a:rPr lang="en-GB">
                <a:solidFill>
                  <a:srgbClr val="FCE5CD"/>
                </a:solidFill>
              </a:rPr>
              <a:t>The biggest drawback of this project is that it was not possible to attain the best accuracy with the data that was scrapped because of the imbalanced nature of data set .</a:t>
            </a:r>
            <a:endParaRPr>
              <a:solidFill>
                <a:srgbClr val="FCE5CD"/>
              </a:solidFill>
            </a:endParaRPr>
          </a:p>
          <a:p>
            <a:pPr indent="0" lvl="0" marL="0" rtl="0" algn="l">
              <a:spcBef>
                <a:spcPts val="1200"/>
              </a:spcBef>
              <a:spcAft>
                <a:spcPts val="0"/>
              </a:spcAft>
              <a:buNone/>
            </a:pPr>
            <a:r>
              <a:t/>
            </a:r>
            <a:endParaRPr>
              <a:solidFill>
                <a:srgbClr val="FCE5CD"/>
              </a:solidFill>
            </a:endParaRPr>
          </a:p>
          <a:p>
            <a:pPr indent="-311150" lvl="0" marL="457200" rtl="0" algn="l">
              <a:spcBef>
                <a:spcPts val="1200"/>
              </a:spcBef>
              <a:spcAft>
                <a:spcPts val="0"/>
              </a:spcAft>
              <a:buClr>
                <a:srgbClr val="FCE5CD"/>
              </a:buClr>
              <a:buSzPts val="1300"/>
              <a:buChar char="●"/>
            </a:pPr>
            <a:r>
              <a:rPr lang="en-GB">
                <a:solidFill>
                  <a:srgbClr val="FCE5CD"/>
                </a:solidFill>
              </a:rPr>
              <a:t>Best accuracy can be attained only with </a:t>
            </a:r>
            <a:r>
              <a:rPr lang="en-GB">
                <a:solidFill>
                  <a:srgbClr val="FCE5CD"/>
                </a:solidFill>
              </a:rPr>
              <a:t>balanced</a:t>
            </a:r>
            <a:r>
              <a:rPr lang="en-GB">
                <a:solidFill>
                  <a:srgbClr val="FCE5CD"/>
                </a:solidFill>
              </a:rPr>
              <a:t> data.</a:t>
            </a:r>
            <a:endParaRPr>
              <a:solidFill>
                <a:srgbClr val="FCE5CD"/>
              </a:solidFill>
            </a:endParaRPr>
          </a:p>
          <a:p>
            <a:pPr indent="0" lvl="0" marL="0" rtl="0" algn="l">
              <a:spcBef>
                <a:spcPts val="1200"/>
              </a:spcBef>
              <a:spcAft>
                <a:spcPts val="0"/>
              </a:spcAft>
              <a:buNone/>
            </a:pPr>
            <a:r>
              <a:t/>
            </a:r>
            <a:endParaRPr>
              <a:solidFill>
                <a:srgbClr val="FCE5CD"/>
              </a:solidFill>
            </a:endParaRPr>
          </a:p>
          <a:p>
            <a:pPr indent="-311150" lvl="0" marL="457200" rtl="0" algn="l">
              <a:spcBef>
                <a:spcPts val="1200"/>
              </a:spcBef>
              <a:spcAft>
                <a:spcPts val="0"/>
              </a:spcAft>
              <a:buClr>
                <a:srgbClr val="FCE5CD"/>
              </a:buClr>
              <a:buSzPts val="1300"/>
              <a:buChar char="●"/>
            </a:pPr>
            <a:r>
              <a:rPr lang="en-GB">
                <a:solidFill>
                  <a:srgbClr val="FCE5CD"/>
                </a:solidFill>
              </a:rPr>
              <a:t>Use of </a:t>
            </a:r>
            <a:r>
              <a:rPr b="1" lang="en-GB">
                <a:solidFill>
                  <a:srgbClr val="FCE5CD"/>
                </a:solidFill>
              </a:rPr>
              <a:t>Sampling Techniques </a:t>
            </a:r>
            <a:r>
              <a:rPr lang="en-GB">
                <a:solidFill>
                  <a:srgbClr val="FCE5CD"/>
                </a:solidFill>
              </a:rPr>
              <a:t>cannot be made in case of text classification since, making using of it can distort the data.</a:t>
            </a:r>
            <a:endParaRPr>
              <a:solidFill>
                <a:srgbClr val="FCE5CD"/>
              </a:solidFill>
            </a:endParaRPr>
          </a:p>
          <a:p>
            <a:pPr indent="0" lvl="0" marL="0" rtl="0" algn="l">
              <a:spcBef>
                <a:spcPts val="1200"/>
              </a:spcBef>
              <a:spcAft>
                <a:spcPts val="0"/>
              </a:spcAft>
              <a:buNone/>
            </a:pPr>
            <a:r>
              <a:t/>
            </a:r>
            <a:endParaRPr>
              <a:solidFill>
                <a:srgbClr val="FCE5CD"/>
              </a:solidFill>
            </a:endParaRPr>
          </a:p>
          <a:p>
            <a:pPr indent="-311150" lvl="0" marL="457200" rtl="0" algn="l">
              <a:spcBef>
                <a:spcPts val="1200"/>
              </a:spcBef>
              <a:spcAft>
                <a:spcPts val="0"/>
              </a:spcAft>
              <a:buClr>
                <a:srgbClr val="FCE5CD"/>
              </a:buClr>
              <a:buSzPts val="1300"/>
              <a:buChar char="●"/>
            </a:pPr>
            <a:r>
              <a:rPr lang="en-GB">
                <a:solidFill>
                  <a:srgbClr val="FCE5CD"/>
                </a:solidFill>
              </a:rPr>
              <a:t>Hence, to </a:t>
            </a:r>
            <a:r>
              <a:rPr lang="en-GB">
                <a:solidFill>
                  <a:srgbClr val="FCE5CD"/>
                </a:solidFill>
              </a:rPr>
              <a:t>overcome</a:t>
            </a:r>
            <a:r>
              <a:rPr lang="en-GB">
                <a:solidFill>
                  <a:srgbClr val="FCE5CD"/>
                </a:solidFill>
              </a:rPr>
              <a:t> this issue, more data can be scrapped and attempt of </a:t>
            </a:r>
            <a:r>
              <a:rPr lang="en-GB">
                <a:solidFill>
                  <a:srgbClr val="FCE5CD"/>
                </a:solidFill>
              </a:rPr>
              <a:t>scraping</a:t>
            </a:r>
            <a:r>
              <a:rPr lang="en-GB">
                <a:solidFill>
                  <a:srgbClr val="FCE5CD"/>
                </a:solidFill>
              </a:rPr>
              <a:t> data should be made in such a way that there are equal classes for each rating class.</a:t>
            </a:r>
            <a:endParaRPr>
              <a:solidFill>
                <a:srgbClr val="FCE5CD"/>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0"/>
          <p:cNvSpPr txBox="1"/>
          <p:nvPr>
            <p:ph idx="1" type="body"/>
          </p:nvPr>
        </p:nvSpPr>
        <p:spPr>
          <a:xfrm>
            <a:off x="694350" y="1803300"/>
            <a:ext cx="7755300" cy="15369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lang="en-GB" sz="8800">
                <a:solidFill>
                  <a:srgbClr val="FFFF00"/>
                </a:solidFill>
                <a:latin typeface="Lobster"/>
                <a:ea typeface="Lobster"/>
                <a:cs typeface="Lobster"/>
                <a:sym typeface="Lobster"/>
              </a:rPr>
              <a:t>Thank You..!</a:t>
            </a:r>
            <a:endParaRPr sz="2700">
              <a:solidFill>
                <a:srgbClr val="FFFF00"/>
              </a:solidFill>
              <a:latin typeface="Lobster"/>
              <a:ea typeface="Lobster"/>
              <a:cs typeface="Lobster"/>
              <a:sym typeface="Lobs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14"/>
          <p:cNvPicPr preferRelativeResize="0"/>
          <p:nvPr/>
        </p:nvPicPr>
        <p:blipFill>
          <a:blip r:embed="rId3">
            <a:alphaModFix/>
          </a:blip>
          <a:stretch>
            <a:fillRect/>
          </a:stretch>
        </p:blipFill>
        <p:spPr>
          <a:xfrm>
            <a:off x="1007933" y="542475"/>
            <a:ext cx="7179467" cy="4038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130600"/>
            <a:ext cx="7038900" cy="104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990"/>
              <a:buFont typeface="Arial"/>
              <a:buNone/>
            </a:pPr>
            <a:r>
              <a:rPr lang="en-GB" sz="3800">
                <a:latin typeface="Georgia"/>
                <a:ea typeface="Georgia"/>
                <a:cs typeface="Georgia"/>
                <a:sym typeface="Georgia"/>
              </a:rPr>
              <a:t>Use Cases of NLP</a:t>
            </a:r>
            <a:endParaRPr sz="3800">
              <a:latin typeface="Georgia"/>
              <a:ea typeface="Georgia"/>
              <a:cs typeface="Georgia"/>
              <a:sym typeface="Georgia"/>
            </a:endParaRPr>
          </a:p>
        </p:txBody>
      </p:sp>
      <p:sp>
        <p:nvSpPr>
          <p:cNvPr id="148" name="Google Shape;148;p15"/>
          <p:cNvSpPr txBox="1"/>
          <p:nvPr/>
        </p:nvSpPr>
        <p:spPr>
          <a:xfrm>
            <a:off x="5565400" y="1453025"/>
            <a:ext cx="3345300" cy="3617100"/>
          </a:xfrm>
          <a:prstGeom prst="rect">
            <a:avLst/>
          </a:prstGeom>
          <a:noFill/>
          <a:ln>
            <a:noFill/>
          </a:ln>
        </p:spPr>
        <p:txBody>
          <a:bodyPr anchorCtr="0" anchor="t" bIns="91425" lIns="91425" spcFirstLastPara="1" rIns="91425" wrap="square" tIns="91425">
            <a:spAutoFit/>
          </a:bodyPr>
          <a:lstStyle/>
          <a:p>
            <a:pPr indent="-406400" lvl="0" marL="457200" rtl="0" algn="l">
              <a:spcBef>
                <a:spcPts val="0"/>
              </a:spcBef>
              <a:spcAft>
                <a:spcPts val="0"/>
              </a:spcAft>
              <a:buClr>
                <a:srgbClr val="FFE599"/>
              </a:buClr>
              <a:buSzPts val="2800"/>
              <a:buFont typeface="Caveat"/>
              <a:buChar char="●"/>
            </a:pPr>
            <a:r>
              <a:rPr b="1" lang="en-GB" sz="2800">
                <a:solidFill>
                  <a:srgbClr val="FFE599"/>
                </a:solidFill>
                <a:latin typeface="Caveat"/>
                <a:ea typeface="Caveat"/>
                <a:cs typeface="Caveat"/>
                <a:sym typeface="Caveat"/>
              </a:rPr>
              <a:t>Error Detection</a:t>
            </a:r>
            <a:endParaRPr b="1" sz="2800">
              <a:solidFill>
                <a:srgbClr val="FFE599"/>
              </a:solidFill>
              <a:latin typeface="Caveat"/>
              <a:ea typeface="Caveat"/>
              <a:cs typeface="Caveat"/>
              <a:sym typeface="Caveat"/>
            </a:endParaRPr>
          </a:p>
          <a:p>
            <a:pPr indent="0" lvl="0" marL="0" rtl="0" algn="l">
              <a:spcBef>
                <a:spcPts val="0"/>
              </a:spcBef>
              <a:spcAft>
                <a:spcPts val="0"/>
              </a:spcAft>
              <a:buNone/>
            </a:pPr>
            <a:r>
              <a:t/>
            </a:r>
            <a:endParaRPr b="1" sz="2800">
              <a:solidFill>
                <a:srgbClr val="FFE599"/>
              </a:solidFill>
              <a:latin typeface="Caveat"/>
              <a:ea typeface="Caveat"/>
              <a:cs typeface="Caveat"/>
              <a:sym typeface="Caveat"/>
            </a:endParaRPr>
          </a:p>
          <a:p>
            <a:pPr indent="-406400" lvl="0" marL="457200" rtl="0" algn="l">
              <a:spcBef>
                <a:spcPts val="0"/>
              </a:spcBef>
              <a:spcAft>
                <a:spcPts val="0"/>
              </a:spcAft>
              <a:buClr>
                <a:srgbClr val="FFE599"/>
              </a:buClr>
              <a:buSzPts val="2800"/>
              <a:buFont typeface="Caveat"/>
              <a:buChar char="●"/>
            </a:pPr>
            <a:r>
              <a:rPr b="1" lang="en-GB" sz="2800">
                <a:solidFill>
                  <a:srgbClr val="FFE599"/>
                </a:solidFill>
                <a:latin typeface="Caveat"/>
                <a:ea typeface="Caveat"/>
                <a:cs typeface="Caveat"/>
                <a:sym typeface="Caveat"/>
              </a:rPr>
              <a:t>IVR Application</a:t>
            </a:r>
            <a:endParaRPr b="1" sz="2800">
              <a:solidFill>
                <a:srgbClr val="FFE599"/>
              </a:solidFill>
              <a:latin typeface="Caveat"/>
              <a:ea typeface="Caveat"/>
              <a:cs typeface="Caveat"/>
              <a:sym typeface="Caveat"/>
            </a:endParaRPr>
          </a:p>
          <a:p>
            <a:pPr indent="0" lvl="0" marL="0" rtl="0" algn="l">
              <a:spcBef>
                <a:spcPts val="0"/>
              </a:spcBef>
              <a:spcAft>
                <a:spcPts val="0"/>
              </a:spcAft>
              <a:buNone/>
            </a:pPr>
            <a:r>
              <a:t/>
            </a:r>
            <a:endParaRPr b="1" sz="2700">
              <a:solidFill>
                <a:srgbClr val="FFE599"/>
              </a:solidFill>
              <a:latin typeface="Caveat"/>
              <a:ea typeface="Caveat"/>
              <a:cs typeface="Caveat"/>
              <a:sym typeface="Caveat"/>
            </a:endParaRPr>
          </a:p>
          <a:p>
            <a:pPr indent="-406400" lvl="0" marL="457200" rtl="0" algn="l">
              <a:spcBef>
                <a:spcPts val="0"/>
              </a:spcBef>
              <a:spcAft>
                <a:spcPts val="0"/>
              </a:spcAft>
              <a:buClr>
                <a:srgbClr val="FFE599"/>
              </a:buClr>
              <a:buSzPts val="2800"/>
              <a:buFont typeface="Caveat"/>
              <a:buChar char="●"/>
            </a:pPr>
            <a:r>
              <a:rPr b="1" lang="en-GB" sz="2800">
                <a:solidFill>
                  <a:srgbClr val="FFE599"/>
                </a:solidFill>
                <a:latin typeface="Caveat"/>
                <a:ea typeface="Caveat"/>
                <a:cs typeface="Caveat"/>
                <a:sym typeface="Caveat"/>
              </a:rPr>
              <a:t>Sentiment Analysis</a:t>
            </a:r>
            <a:endParaRPr b="1" sz="2800">
              <a:solidFill>
                <a:srgbClr val="FFE599"/>
              </a:solidFill>
              <a:latin typeface="Caveat"/>
              <a:ea typeface="Caveat"/>
              <a:cs typeface="Caveat"/>
              <a:sym typeface="Caveat"/>
            </a:endParaRPr>
          </a:p>
          <a:p>
            <a:pPr indent="0" lvl="0" marL="0" rtl="0" algn="l">
              <a:spcBef>
                <a:spcPts val="0"/>
              </a:spcBef>
              <a:spcAft>
                <a:spcPts val="0"/>
              </a:spcAft>
              <a:buNone/>
            </a:pPr>
            <a:r>
              <a:t/>
            </a:r>
            <a:endParaRPr b="1" sz="2800">
              <a:solidFill>
                <a:srgbClr val="FFE599"/>
              </a:solidFill>
              <a:latin typeface="Caveat"/>
              <a:ea typeface="Caveat"/>
              <a:cs typeface="Caveat"/>
              <a:sym typeface="Caveat"/>
            </a:endParaRPr>
          </a:p>
          <a:p>
            <a:pPr indent="-406400" lvl="0" marL="457200" rtl="0" algn="l">
              <a:spcBef>
                <a:spcPts val="0"/>
              </a:spcBef>
              <a:spcAft>
                <a:spcPts val="0"/>
              </a:spcAft>
              <a:buClr>
                <a:srgbClr val="FFE599"/>
              </a:buClr>
              <a:buSzPts val="2800"/>
              <a:buFont typeface="Caveat"/>
              <a:buChar char="●"/>
            </a:pPr>
            <a:r>
              <a:rPr b="1" lang="en-GB" sz="2800">
                <a:solidFill>
                  <a:srgbClr val="FFE599"/>
                </a:solidFill>
                <a:latin typeface="Caveat"/>
                <a:ea typeface="Caveat"/>
                <a:cs typeface="Caveat"/>
                <a:sym typeface="Caveat"/>
              </a:rPr>
              <a:t>Personal Voice Assistant</a:t>
            </a:r>
            <a:endParaRPr b="1" sz="2800">
              <a:solidFill>
                <a:srgbClr val="FFE599"/>
              </a:solidFill>
              <a:latin typeface="Caveat"/>
              <a:ea typeface="Caveat"/>
              <a:cs typeface="Caveat"/>
              <a:sym typeface="Caveat"/>
            </a:endParaRPr>
          </a:p>
        </p:txBody>
      </p:sp>
      <p:sp>
        <p:nvSpPr>
          <p:cNvPr id="149" name="Google Shape;149;p15"/>
          <p:cNvSpPr txBox="1"/>
          <p:nvPr/>
        </p:nvSpPr>
        <p:spPr>
          <a:xfrm>
            <a:off x="632900" y="1506875"/>
            <a:ext cx="3345300" cy="3509400"/>
          </a:xfrm>
          <a:prstGeom prst="rect">
            <a:avLst/>
          </a:prstGeom>
          <a:noFill/>
          <a:ln>
            <a:noFill/>
          </a:ln>
        </p:spPr>
        <p:txBody>
          <a:bodyPr anchorCtr="0" anchor="t" bIns="91425" lIns="91425" spcFirstLastPara="1" rIns="91425" wrap="square" tIns="91425">
            <a:spAutoFit/>
          </a:bodyPr>
          <a:lstStyle/>
          <a:p>
            <a:pPr indent="-400050" lvl="0" marL="457200" rtl="0" algn="l">
              <a:spcBef>
                <a:spcPts val="0"/>
              </a:spcBef>
              <a:spcAft>
                <a:spcPts val="0"/>
              </a:spcAft>
              <a:buClr>
                <a:srgbClr val="FFE599"/>
              </a:buClr>
              <a:buSzPts val="2700"/>
              <a:buFont typeface="Caveat"/>
              <a:buChar char="●"/>
            </a:pPr>
            <a:r>
              <a:rPr b="1" lang="en-GB" sz="2700">
                <a:solidFill>
                  <a:srgbClr val="FFE599"/>
                </a:solidFill>
                <a:latin typeface="Caveat"/>
                <a:ea typeface="Caveat"/>
                <a:cs typeface="Caveat"/>
                <a:sym typeface="Caveat"/>
              </a:rPr>
              <a:t>Translation Application</a:t>
            </a:r>
            <a:endParaRPr b="1" sz="2700">
              <a:solidFill>
                <a:srgbClr val="FFE599"/>
              </a:solidFill>
              <a:latin typeface="Caveat"/>
              <a:ea typeface="Caveat"/>
              <a:cs typeface="Caveat"/>
              <a:sym typeface="Caveat"/>
            </a:endParaRPr>
          </a:p>
          <a:p>
            <a:pPr indent="0" lvl="0" marL="0" rtl="0" algn="l">
              <a:spcBef>
                <a:spcPts val="0"/>
              </a:spcBef>
              <a:spcAft>
                <a:spcPts val="0"/>
              </a:spcAft>
              <a:buNone/>
            </a:pPr>
            <a:r>
              <a:t/>
            </a:r>
            <a:endParaRPr b="1" sz="2700">
              <a:solidFill>
                <a:srgbClr val="FFE599"/>
              </a:solidFill>
              <a:latin typeface="Caveat"/>
              <a:ea typeface="Caveat"/>
              <a:cs typeface="Caveat"/>
              <a:sym typeface="Caveat"/>
            </a:endParaRPr>
          </a:p>
          <a:p>
            <a:pPr indent="-400050" lvl="0" marL="457200" rtl="0" algn="l">
              <a:spcBef>
                <a:spcPts val="0"/>
              </a:spcBef>
              <a:spcAft>
                <a:spcPts val="0"/>
              </a:spcAft>
              <a:buClr>
                <a:srgbClr val="FFE599"/>
              </a:buClr>
              <a:buSzPts val="2700"/>
              <a:buFont typeface="Caveat"/>
              <a:buChar char="●"/>
            </a:pPr>
            <a:r>
              <a:rPr b="1" lang="en-GB" sz="2700">
                <a:solidFill>
                  <a:srgbClr val="FFE599"/>
                </a:solidFill>
                <a:latin typeface="Caveat"/>
                <a:ea typeface="Caveat"/>
                <a:cs typeface="Caveat"/>
                <a:sym typeface="Caveat"/>
              </a:rPr>
              <a:t>Fake News Detection</a:t>
            </a:r>
            <a:endParaRPr b="1" sz="2700">
              <a:solidFill>
                <a:srgbClr val="FFE599"/>
              </a:solidFill>
              <a:latin typeface="Caveat"/>
              <a:ea typeface="Caveat"/>
              <a:cs typeface="Caveat"/>
              <a:sym typeface="Caveat"/>
            </a:endParaRPr>
          </a:p>
          <a:p>
            <a:pPr indent="0" lvl="0" marL="0" rtl="0" algn="l">
              <a:spcBef>
                <a:spcPts val="0"/>
              </a:spcBef>
              <a:spcAft>
                <a:spcPts val="0"/>
              </a:spcAft>
              <a:buNone/>
            </a:pPr>
            <a:r>
              <a:t/>
            </a:r>
            <a:endParaRPr b="1" sz="2700">
              <a:solidFill>
                <a:srgbClr val="FFE599"/>
              </a:solidFill>
              <a:latin typeface="Caveat"/>
              <a:ea typeface="Caveat"/>
              <a:cs typeface="Caveat"/>
              <a:sym typeface="Caveat"/>
            </a:endParaRPr>
          </a:p>
          <a:p>
            <a:pPr indent="-400050" lvl="0" marL="457200" rtl="0" algn="l">
              <a:spcBef>
                <a:spcPts val="0"/>
              </a:spcBef>
              <a:spcAft>
                <a:spcPts val="0"/>
              </a:spcAft>
              <a:buClr>
                <a:srgbClr val="FFE599"/>
              </a:buClr>
              <a:buSzPts val="2700"/>
              <a:buFont typeface="Caveat"/>
              <a:buChar char="●"/>
            </a:pPr>
            <a:r>
              <a:rPr b="1" lang="en-GB" sz="2700">
                <a:solidFill>
                  <a:srgbClr val="FFE599"/>
                </a:solidFill>
                <a:latin typeface="Caveat"/>
                <a:ea typeface="Caveat"/>
                <a:cs typeface="Caveat"/>
                <a:sym typeface="Caveat"/>
              </a:rPr>
              <a:t>Classifying Emails</a:t>
            </a:r>
            <a:endParaRPr b="1" sz="2700">
              <a:solidFill>
                <a:srgbClr val="FFE599"/>
              </a:solidFill>
              <a:latin typeface="Caveat"/>
              <a:ea typeface="Caveat"/>
              <a:cs typeface="Caveat"/>
              <a:sym typeface="Caveat"/>
            </a:endParaRPr>
          </a:p>
          <a:p>
            <a:pPr indent="0" lvl="0" marL="0" rtl="0" algn="l">
              <a:spcBef>
                <a:spcPts val="0"/>
              </a:spcBef>
              <a:spcAft>
                <a:spcPts val="0"/>
              </a:spcAft>
              <a:buNone/>
            </a:pPr>
            <a:r>
              <a:t/>
            </a:r>
            <a:endParaRPr b="1" sz="2700">
              <a:solidFill>
                <a:srgbClr val="FFE599"/>
              </a:solidFill>
              <a:latin typeface="Caveat"/>
              <a:ea typeface="Caveat"/>
              <a:cs typeface="Caveat"/>
              <a:sym typeface="Caveat"/>
            </a:endParaRPr>
          </a:p>
          <a:p>
            <a:pPr indent="-400050" lvl="0" marL="457200" rtl="0" algn="l">
              <a:spcBef>
                <a:spcPts val="0"/>
              </a:spcBef>
              <a:spcAft>
                <a:spcPts val="0"/>
              </a:spcAft>
              <a:buClr>
                <a:srgbClr val="FFE599"/>
              </a:buClr>
              <a:buSzPts val="2700"/>
              <a:buFont typeface="Caveat"/>
              <a:buChar char="●"/>
            </a:pPr>
            <a:r>
              <a:rPr b="1" lang="en-GB" sz="2700">
                <a:solidFill>
                  <a:srgbClr val="FFE599"/>
                </a:solidFill>
                <a:latin typeface="Caveat"/>
                <a:ea typeface="Caveat"/>
                <a:cs typeface="Caveat"/>
                <a:sym typeface="Caveat"/>
              </a:rPr>
              <a:t>Predicting Disease</a:t>
            </a:r>
            <a:endParaRPr b="1" sz="2900">
              <a:solidFill>
                <a:srgbClr val="FFE599"/>
              </a:solidFill>
              <a:latin typeface="Caveat"/>
              <a:ea typeface="Caveat"/>
              <a:cs typeface="Caveat"/>
              <a:sym typeface="Cave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170775"/>
            <a:ext cx="7038900" cy="95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800">
                <a:latin typeface="Georgia"/>
                <a:ea typeface="Georgia"/>
                <a:cs typeface="Georgia"/>
                <a:sym typeface="Georgia"/>
              </a:rPr>
              <a:t>Project Description</a:t>
            </a:r>
            <a:endParaRPr sz="3800">
              <a:latin typeface="Georgia"/>
              <a:ea typeface="Georgia"/>
              <a:cs typeface="Georgia"/>
              <a:sym typeface="Georgia"/>
            </a:endParaRPr>
          </a:p>
        </p:txBody>
      </p:sp>
      <p:sp>
        <p:nvSpPr>
          <p:cNvPr id="155" name="Google Shape;155;p16"/>
          <p:cNvSpPr txBox="1"/>
          <p:nvPr>
            <p:ph idx="1" type="body"/>
          </p:nvPr>
        </p:nvSpPr>
        <p:spPr>
          <a:xfrm>
            <a:off x="522375" y="1426525"/>
            <a:ext cx="8237400" cy="35364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GB" sz="2700">
                <a:solidFill>
                  <a:srgbClr val="EAD1DC"/>
                </a:solidFill>
                <a:latin typeface="Oswald"/>
                <a:ea typeface="Oswald"/>
                <a:cs typeface="Oswald"/>
                <a:sym typeface="Oswald"/>
              </a:rPr>
              <a:t>Data Collection </a:t>
            </a:r>
            <a:endParaRPr sz="1000">
              <a:solidFill>
                <a:srgbClr val="EAD1DC"/>
              </a:solidFill>
              <a:latin typeface="Oswald"/>
              <a:ea typeface="Oswald"/>
              <a:cs typeface="Oswald"/>
              <a:sym typeface="Oswald"/>
            </a:endParaRPr>
          </a:p>
          <a:p>
            <a:pPr indent="0" lvl="0" marL="0" rtl="0" algn="l">
              <a:spcBef>
                <a:spcPts val="1200"/>
              </a:spcBef>
              <a:spcAft>
                <a:spcPts val="0"/>
              </a:spcAft>
              <a:buNone/>
            </a:pPr>
            <a:r>
              <a:t/>
            </a:r>
            <a:endParaRPr sz="2000">
              <a:solidFill>
                <a:srgbClr val="EAD1DC"/>
              </a:solidFill>
              <a:latin typeface="Oswald"/>
              <a:ea typeface="Oswald"/>
              <a:cs typeface="Oswald"/>
              <a:sym typeface="Oswald"/>
            </a:endParaRPr>
          </a:p>
          <a:p>
            <a:pPr indent="-317500" lvl="0" marL="457200" rtl="0" algn="l">
              <a:spcBef>
                <a:spcPts val="1200"/>
              </a:spcBef>
              <a:spcAft>
                <a:spcPts val="0"/>
              </a:spcAft>
              <a:buClr>
                <a:srgbClr val="D5A6BD"/>
              </a:buClr>
              <a:buSzPct val="100000"/>
              <a:buFont typeface="Nunito"/>
              <a:buChar char="●"/>
            </a:pPr>
            <a:r>
              <a:rPr lang="en-GB" sz="2000">
                <a:solidFill>
                  <a:srgbClr val="D5A6BD"/>
                </a:solidFill>
                <a:latin typeface="Nunito"/>
                <a:ea typeface="Nunito"/>
                <a:cs typeface="Nunito"/>
                <a:sym typeface="Nunito"/>
              </a:rPr>
              <a:t>Data of 20,649 records is scrapped from various e-commerce websites such as Amazon &amp; Flipkart.</a:t>
            </a:r>
            <a:endParaRPr sz="2000">
              <a:solidFill>
                <a:srgbClr val="D5A6BD"/>
              </a:solidFill>
              <a:latin typeface="Nunito"/>
              <a:ea typeface="Nunito"/>
              <a:cs typeface="Nunito"/>
              <a:sym typeface="Nunito"/>
            </a:endParaRPr>
          </a:p>
          <a:p>
            <a:pPr indent="0" lvl="0" marL="0" rtl="0" algn="l">
              <a:spcBef>
                <a:spcPts val="1200"/>
              </a:spcBef>
              <a:spcAft>
                <a:spcPts val="0"/>
              </a:spcAft>
              <a:buNone/>
            </a:pPr>
            <a:r>
              <a:t/>
            </a:r>
            <a:endParaRPr sz="2000">
              <a:solidFill>
                <a:srgbClr val="D5A6BD"/>
              </a:solidFill>
              <a:latin typeface="Nunito"/>
              <a:ea typeface="Nunito"/>
              <a:cs typeface="Nunito"/>
              <a:sym typeface="Nunito"/>
            </a:endParaRPr>
          </a:p>
          <a:p>
            <a:pPr indent="-317500" lvl="0" marL="457200" rtl="0" algn="l">
              <a:spcBef>
                <a:spcPts val="1200"/>
              </a:spcBef>
              <a:spcAft>
                <a:spcPts val="0"/>
              </a:spcAft>
              <a:buClr>
                <a:srgbClr val="D5A6BD"/>
              </a:buClr>
              <a:buSzPct val="100000"/>
              <a:buFont typeface="Nunito"/>
              <a:buChar char="●"/>
            </a:pPr>
            <a:r>
              <a:rPr lang="en-GB" sz="2000">
                <a:solidFill>
                  <a:srgbClr val="D5A6BD"/>
                </a:solidFill>
                <a:latin typeface="Nunito"/>
                <a:ea typeface="Nunito"/>
                <a:cs typeface="Nunito"/>
                <a:sym typeface="Nunito"/>
              </a:rPr>
              <a:t>The data scrapped consists of the reviews and respective ratings of different technical products such as Laptops, Phones, Headphones, smart watches, Professional Cameras, Printers, Monitors, Home theater, Router etc.</a:t>
            </a:r>
            <a:endParaRPr sz="2000">
              <a:solidFill>
                <a:srgbClr val="D5A6BD"/>
              </a:solidFill>
              <a:latin typeface="Nunito"/>
              <a:ea typeface="Nunito"/>
              <a:cs typeface="Nunito"/>
              <a:sym typeface="Nunito"/>
            </a:endParaRPr>
          </a:p>
          <a:p>
            <a:pPr indent="0" lvl="0" marL="0" rtl="0" algn="l">
              <a:spcBef>
                <a:spcPts val="1200"/>
              </a:spcBef>
              <a:spcAft>
                <a:spcPts val="0"/>
              </a:spcAft>
              <a:buNone/>
            </a:pPr>
            <a:r>
              <a:t/>
            </a:r>
            <a:endParaRPr sz="2000">
              <a:solidFill>
                <a:srgbClr val="D5A6BD"/>
              </a:solidFill>
              <a:latin typeface="Nunito"/>
              <a:ea typeface="Nunito"/>
              <a:cs typeface="Nunito"/>
              <a:sym typeface="Nunito"/>
            </a:endParaRPr>
          </a:p>
          <a:p>
            <a:pPr indent="-317500" lvl="0" marL="457200" rtl="0" algn="l">
              <a:spcBef>
                <a:spcPts val="1200"/>
              </a:spcBef>
              <a:spcAft>
                <a:spcPts val="0"/>
              </a:spcAft>
              <a:buClr>
                <a:srgbClr val="D5A6BD"/>
              </a:buClr>
              <a:buSzPct val="100000"/>
              <a:buFont typeface="Nunito"/>
              <a:buChar char="●"/>
            </a:pPr>
            <a:r>
              <a:rPr lang="en-GB" sz="2000">
                <a:solidFill>
                  <a:srgbClr val="D5A6BD"/>
                </a:solidFill>
                <a:latin typeface="Nunito"/>
                <a:ea typeface="Nunito"/>
                <a:cs typeface="Nunito"/>
                <a:sym typeface="Nunito"/>
              </a:rPr>
              <a:t>Data set consists of two columns - </a:t>
            </a:r>
            <a:r>
              <a:rPr b="1" lang="en-GB" sz="2000">
                <a:solidFill>
                  <a:srgbClr val="D5A6BD"/>
                </a:solidFill>
                <a:latin typeface="Nunito"/>
                <a:ea typeface="Nunito"/>
                <a:cs typeface="Nunito"/>
                <a:sym typeface="Nunito"/>
              </a:rPr>
              <a:t>Reviews </a:t>
            </a:r>
            <a:r>
              <a:rPr lang="en-GB" sz="2000">
                <a:solidFill>
                  <a:srgbClr val="D5A6BD"/>
                </a:solidFill>
                <a:latin typeface="Nunito"/>
                <a:ea typeface="Nunito"/>
                <a:cs typeface="Nunito"/>
                <a:sym typeface="Nunito"/>
              </a:rPr>
              <a:t>&amp; </a:t>
            </a:r>
            <a:r>
              <a:rPr b="1" lang="en-GB" sz="2000">
                <a:solidFill>
                  <a:srgbClr val="D5A6BD"/>
                </a:solidFill>
                <a:latin typeface="Nunito"/>
                <a:ea typeface="Nunito"/>
                <a:cs typeface="Nunito"/>
                <a:sym typeface="Nunito"/>
              </a:rPr>
              <a:t>Ratings.</a:t>
            </a:r>
            <a:endParaRPr b="1" sz="2000">
              <a:solidFill>
                <a:srgbClr val="D5A6BD"/>
              </a:solidFill>
              <a:latin typeface="Nunito"/>
              <a:ea typeface="Nunito"/>
              <a:cs typeface="Nunito"/>
              <a:sym typeface="Nunito"/>
            </a:endParaRPr>
          </a:p>
          <a:p>
            <a:pPr indent="0" lvl="0" marL="0" rtl="0" algn="l">
              <a:spcBef>
                <a:spcPts val="1200"/>
              </a:spcBef>
              <a:spcAft>
                <a:spcPts val="1200"/>
              </a:spcAft>
              <a:buNone/>
            </a:pPr>
            <a:r>
              <a:t/>
            </a:r>
            <a:endParaRPr sz="1500">
              <a:solidFill>
                <a:srgbClr val="D5A6BD"/>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idx="1" type="body"/>
          </p:nvPr>
        </p:nvSpPr>
        <p:spPr>
          <a:xfrm>
            <a:off x="1044775" y="251150"/>
            <a:ext cx="7705200" cy="46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700">
                <a:solidFill>
                  <a:srgbClr val="EAD1DC"/>
                </a:solidFill>
                <a:latin typeface="Oswald"/>
                <a:ea typeface="Oswald"/>
                <a:cs typeface="Oswald"/>
                <a:sym typeface="Oswald"/>
              </a:rPr>
              <a:t>Model Building</a:t>
            </a:r>
            <a:endParaRPr sz="1500">
              <a:solidFill>
                <a:srgbClr val="EAD1DC"/>
              </a:solidFill>
              <a:latin typeface="Oswald"/>
              <a:ea typeface="Oswald"/>
              <a:cs typeface="Oswald"/>
              <a:sym typeface="Oswald"/>
            </a:endParaRPr>
          </a:p>
          <a:p>
            <a:pPr indent="0" lvl="0" marL="0" rtl="0" algn="l">
              <a:spcBef>
                <a:spcPts val="1200"/>
              </a:spcBef>
              <a:spcAft>
                <a:spcPts val="0"/>
              </a:spcAft>
              <a:buNone/>
            </a:pPr>
            <a:r>
              <a:t/>
            </a:r>
            <a:endParaRPr sz="1500">
              <a:solidFill>
                <a:srgbClr val="EAD1DC"/>
              </a:solidFill>
              <a:latin typeface="Oswald"/>
              <a:ea typeface="Oswald"/>
              <a:cs typeface="Oswald"/>
              <a:sym typeface="Oswald"/>
            </a:endParaRPr>
          </a:p>
          <a:p>
            <a:pPr indent="-317500" lvl="0" marL="457200" rtl="0" algn="l">
              <a:spcBef>
                <a:spcPts val="1200"/>
              </a:spcBef>
              <a:spcAft>
                <a:spcPts val="0"/>
              </a:spcAft>
              <a:buClr>
                <a:srgbClr val="D5A6BD"/>
              </a:buClr>
              <a:buSzPts val="1400"/>
              <a:buFont typeface="Nunito"/>
              <a:buChar char="●"/>
            </a:pPr>
            <a:r>
              <a:rPr lang="en-GB" sz="1400">
                <a:solidFill>
                  <a:srgbClr val="D5A6BD"/>
                </a:solidFill>
                <a:latin typeface="Nunito"/>
                <a:ea typeface="Nunito"/>
                <a:cs typeface="Nunito"/>
                <a:sym typeface="Nunito"/>
              </a:rPr>
              <a:t>After data collection, machine learning model is built.</a:t>
            </a:r>
            <a:endParaRPr sz="1400">
              <a:solidFill>
                <a:srgbClr val="D5A6BD"/>
              </a:solidFill>
              <a:latin typeface="Nunito"/>
              <a:ea typeface="Nunito"/>
              <a:cs typeface="Nunito"/>
              <a:sym typeface="Nunito"/>
            </a:endParaRPr>
          </a:p>
          <a:p>
            <a:pPr indent="-317500" lvl="0" marL="457200" rtl="0" algn="l">
              <a:spcBef>
                <a:spcPts val="0"/>
              </a:spcBef>
              <a:spcAft>
                <a:spcPts val="0"/>
              </a:spcAft>
              <a:buClr>
                <a:srgbClr val="D5A6BD"/>
              </a:buClr>
              <a:buSzPts val="1400"/>
              <a:buChar char="●"/>
            </a:pPr>
            <a:r>
              <a:rPr lang="en-GB" sz="1400">
                <a:solidFill>
                  <a:srgbClr val="D5A6BD"/>
                </a:solidFill>
              </a:rPr>
              <a:t>Before model building, all the data preprocessing steps will involve NLP.</a:t>
            </a:r>
            <a:endParaRPr sz="1400">
              <a:solidFill>
                <a:srgbClr val="D5A6BD"/>
              </a:solidFill>
            </a:endParaRPr>
          </a:p>
          <a:p>
            <a:pPr indent="-317500" lvl="0" marL="457200" rtl="0" algn="l">
              <a:spcBef>
                <a:spcPts val="0"/>
              </a:spcBef>
              <a:spcAft>
                <a:spcPts val="0"/>
              </a:spcAft>
              <a:buClr>
                <a:srgbClr val="D5A6BD"/>
              </a:buClr>
              <a:buSzPts val="1400"/>
              <a:buChar char="●"/>
            </a:pPr>
            <a:r>
              <a:rPr lang="en-GB" sz="1400">
                <a:solidFill>
                  <a:srgbClr val="D5A6BD"/>
                </a:solidFill>
              </a:rPr>
              <a:t>Complete life cycle of data science include steps like -</a:t>
            </a:r>
            <a:endParaRPr sz="1400">
              <a:solidFill>
                <a:srgbClr val="D5A6BD"/>
              </a:solidFill>
            </a:endParaRPr>
          </a:p>
          <a:p>
            <a:pPr indent="0" lvl="0" marL="914400" rtl="0" algn="l">
              <a:spcBef>
                <a:spcPts val="1200"/>
              </a:spcBef>
              <a:spcAft>
                <a:spcPts val="0"/>
              </a:spcAft>
              <a:buNone/>
            </a:pPr>
            <a:r>
              <a:rPr lang="en-GB" sz="1400">
                <a:solidFill>
                  <a:srgbClr val="D5A6BD"/>
                </a:solidFill>
              </a:rPr>
              <a:t>Data Cleaning </a:t>
            </a:r>
            <a:endParaRPr sz="1400">
              <a:solidFill>
                <a:srgbClr val="D5A6BD"/>
              </a:solidFill>
            </a:endParaRPr>
          </a:p>
          <a:p>
            <a:pPr indent="0" lvl="0" marL="914400" rtl="0" algn="l">
              <a:spcBef>
                <a:spcPts val="1200"/>
              </a:spcBef>
              <a:spcAft>
                <a:spcPts val="0"/>
              </a:spcAft>
              <a:buNone/>
            </a:pPr>
            <a:r>
              <a:rPr lang="en-GB" sz="1400">
                <a:solidFill>
                  <a:srgbClr val="D5A6BD"/>
                </a:solidFill>
              </a:rPr>
              <a:t> Exploratory Data Analysis </a:t>
            </a:r>
            <a:endParaRPr sz="1400">
              <a:solidFill>
                <a:srgbClr val="D5A6BD"/>
              </a:solidFill>
            </a:endParaRPr>
          </a:p>
          <a:p>
            <a:pPr indent="0" lvl="0" marL="914400" rtl="0" algn="l">
              <a:spcBef>
                <a:spcPts val="1200"/>
              </a:spcBef>
              <a:spcAft>
                <a:spcPts val="0"/>
              </a:spcAft>
              <a:buNone/>
            </a:pPr>
            <a:r>
              <a:rPr lang="en-GB" sz="1400">
                <a:solidFill>
                  <a:srgbClr val="D5A6BD"/>
                </a:solidFill>
              </a:rPr>
              <a:t>Data Preprocessing </a:t>
            </a:r>
            <a:endParaRPr sz="1400">
              <a:solidFill>
                <a:srgbClr val="D5A6BD"/>
              </a:solidFill>
            </a:endParaRPr>
          </a:p>
          <a:p>
            <a:pPr indent="0" lvl="0" marL="914400" rtl="0" algn="l">
              <a:spcBef>
                <a:spcPts val="1200"/>
              </a:spcBef>
              <a:spcAft>
                <a:spcPts val="0"/>
              </a:spcAft>
              <a:buNone/>
            </a:pPr>
            <a:r>
              <a:rPr lang="en-GB" sz="1400">
                <a:solidFill>
                  <a:srgbClr val="D5A6BD"/>
                </a:solidFill>
              </a:rPr>
              <a:t>Model Building </a:t>
            </a:r>
            <a:endParaRPr sz="1400">
              <a:solidFill>
                <a:srgbClr val="D5A6BD"/>
              </a:solidFill>
            </a:endParaRPr>
          </a:p>
          <a:p>
            <a:pPr indent="0" lvl="0" marL="914400" rtl="0" algn="l">
              <a:spcBef>
                <a:spcPts val="1200"/>
              </a:spcBef>
              <a:spcAft>
                <a:spcPts val="0"/>
              </a:spcAft>
              <a:buNone/>
            </a:pPr>
            <a:r>
              <a:rPr lang="en-GB" sz="1400">
                <a:solidFill>
                  <a:srgbClr val="D5A6BD"/>
                </a:solidFill>
              </a:rPr>
              <a:t>Model Evaluation </a:t>
            </a:r>
            <a:endParaRPr sz="1400">
              <a:solidFill>
                <a:srgbClr val="D5A6BD"/>
              </a:solidFill>
            </a:endParaRPr>
          </a:p>
          <a:p>
            <a:pPr indent="0" lvl="0" marL="914400" rtl="0" algn="l">
              <a:spcBef>
                <a:spcPts val="1200"/>
              </a:spcBef>
              <a:spcAft>
                <a:spcPts val="1200"/>
              </a:spcAft>
              <a:buNone/>
            </a:pPr>
            <a:r>
              <a:rPr lang="en-GB" sz="1400">
                <a:solidFill>
                  <a:srgbClr val="D5A6BD"/>
                </a:solidFill>
              </a:rPr>
              <a:t> Selecting the best model</a:t>
            </a:r>
            <a:endParaRPr sz="1400">
              <a:solidFill>
                <a:srgbClr val="D5A6BD"/>
              </a:solidFill>
            </a:endParaRPr>
          </a:p>
        </p:txBody>
      </p:sp>
      <p:pic>
        <p:nvPicPr>
          <p:cNvPr id="161" name="Google Shape;161;p17"/>
          <p:cNvPicPr preferRelativeResize="0"/>
          <p:nvPr/>
        </p:nvPicPr>
        <p:blipFill>
          <a:blip r:embed="rId3">
            <a:alphaModFix/>
          </a:blip>
          <a:stretch>
            <a:fillRect/>
          </a:stretch>
        </p:blipFill>
        <p:spPr>
          <a:xfrm>
            <a:off x="4889125" y="2520800"/>
            <a:ext cx="3860850" cy="2281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18"/>
          <p:cNvPicPr preferRelativeResize="0"/>
          <p:nvPr/>
        </p:nvPicPr>
        <p:blipFill>
          <a:blip r:embed="rId3">
            <a:alphaModFix/>
          </a:blip>
          <a:stretch>
            <a:fillRect/>
          </a:stretch>
        </p:blipFill>
        <p:spPr>
          <a:xfrm>
            <a:off x="764600" y="452075"/>
            <a:ext cx="7614800" cy="42393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1297500" y="160725"/>
            <a:ext cx="7038900" cy="864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sz="3800">
                <a:latin typeface="Georgia"/>
                <a:ea typeface="Georgia"/>
                <a:cs typeface="Georgia"/>
                <a:sym typeface="Georgia"/>
              </a:rPr>
              <a:t>Business Goal</a:t>
            </a:r>
            <a:endParaRPr/>
          </a:p>
        </p:txBody>
      </p:sp>
      <p:sp>
        <p:nvSpPr>
          <p:cNvPr id="172" name="Google Shape;172;p19"/>
          <p:cNvSpPr txBox="1"/>
          <p:nvPr>
            <p:ph idx="1" type="body"/>
          </p:nvPr>
        </p:nvSpPr>
        <p:spPr>
          <a:xfrm>
            <a:off x="693175" y="1476750"/>
            <a:ext cx="7836000" cy="3445800"/>
          </a:xfrm>
          <a:prstGeom prst="rect">
            <a:avLst/>
          </a:prstGeom>
        </p:spPr>
        <p:txBody>
          <a:bodyPr anchorCtr="0" anchor="t" bIns="91425" lIns="91425" spcFirstLastPara="1" rIns="91425" wrap="square" tIns="91425">
            <a:normAutofit lnSpcReduction="10000"/>
          </a:bodyPr>
          <a:lstStyle/>
          <a:p>
            <a:pPr indent="-317500" lvl="0" marL="457200" rtl="0" algn="l">
              <a:spcBef>
                <a:spcPts val="0"/>
              </a:spcBef>
              <a:spcAft>
                <a:spcPts val="0"/>
              </a:spcAft>
              <a:buClr>
                <a:srgbClr val="F4CCCC"/>
              </a:buClr>
              <a:buSzPts val="1400"/>
              <a:buChar char="●"/>
            </a:pPr>
            <a:r>
              <a:rPr lang="en-GB" sz="1400">
                <a:solidFill>
                  <a:srgbClr val="F4CCCC"/>
                </a:solidFill>
              </a:rPr>
              <a:t>The business goal is to build a website where people write different reviews for technical products. </a:t>
            </a:r>
            <a:endParaRPr sz="1400">
              <a:solidFill>
                <a:srgbClr val="F4CCCC"/>
              </a:solidFill>
            </a:endParaRPr>
          </a:p>
          <a:p>
            <a:pPr indent="0" lvl="0" marL="0" rtl="0" algn="l">
              <a:spcBef>
                <a:spcPts val="1200"/>
              </a:spcBef>
              <a:spcAft>
                <a:spcPts val="0"/>
              </a:spcAft>
              <a:buNone/>
            </a:pPr>
            <a:r>
              <a:t/>
            </a:r>
            <a:endParaRPr sz="1400">
              <a:solidFill>
                <a:srgbClr val="F4CCCC"/>
              </a:solidFill>
            </a:endParaRPr>
          </a:p>
          <a:p>
            <a:pPr indent="-317500" lvl="0" marL="457200" rtl="0" algn="l">
              <a:spcBef>
                <a:spcPts val="1200"/>
              </a:spcBef>
              <a:spcAft>
                <a:spcPts val="0"/>
              </a:spcAft>
              <a:buClr>
                <a:srgbClr val="F4CCCC"/>
              </a:buClr>
              <a:buSzPts val="1400"/>
              <a:buChar char="●"/>
            </a:pPr>
            <a:r>
              <a:rPr lang="en-GB" sz="1400">
                <a:solidFill>
                  <a:srgbClr val="F4CCCC"/>
                </a:solidFill>
              </a:rPr>
              <a:t>The rating is out 5 stars and it only has 5 options available 1 star, 2 stars, 3 stars, 4 stars, 5 stars.</a:t>
            </a:r>
            <a:endParaRPr sz="1400">
              <a:solidFill>
                <a:srgbClr val="F4CCCC"/>
              </a:solidFill>
            </a:endParaRPr>
          </a:p>
          <a:p>
            <a:pPr indent="0" lvl="0" marL="0" rtl="0" algn="l">
              <a:spcBef>
                <a:spcPts val="1200"/>
              </a:spcBef>
              <a:spcAft>
                <a:spcPts val="0"/>
              </a:spcAft>
              <a:buNone/>
            </a:pPr>
            <a:r>
              <a:t/>
            </a:r>
            <a:endParaRPr sz="1400">
              <a:solidFill>
                <a:srgbClr val="F4CCCC"/>
              </a:solidFill>
            </a:endParaRPr>
          </a:p>
          <a:p>
            <a:pPr indent="-317500" lvl="0" marL="457200" rtl="0" algn="l">
              <a:spcBef>
                <a:spcPts val="1200"/>
              </a:spcBef>
              <a:spcAft>
                <a:spcPts val="0"/>
              </a:spcAft>
              <a:buClr>
                <a:srgbClr val="F4CCCC"/>
              </a:buClr>
              <a:buSzPts val="1400"/>
              <a:buChar char="●"/>
            </a:pPr>
            <a:r>
              <a:rPr lang="en-GB" sz="1400">
                <a:solidFill>
                  <a:srgbClr val="F4CCCC"/>
                </a:solidFill>
              </a:rPr>
              <a:t>The task is to </a:t>
            </a:r>
            <a:r>
              <a:rPr lang="en-GB" sz="1400">
                <a:solidFill>
                  <a:srgbClr val="F4CCCC"/>
                </a:solidFill>
              </a:rPr>
              <a:t>build</a:t>
            </a:r>
            <a:r>
              <a:rPr lang="en-GB" sz="1400">
                <a:solidFill>
                  <a:srgbClr val="F4CCCC"/>
                </a:solidFill>
              </a:rPr>
              <a:t> a machine learning model for the client in such a way that it can predict ratings for the reviews where the rating of the review is not present on their website.</a:t>
            </a:r>
            <a:endParaRPr sz="1400">
              <a:solidFill>
                <a:srgbClr val="F4CCCC"/>
              </a:solidFill>
            </a:endParaRPr>
          </a:p>
          <a:p>
            <a:pPr indent="0" lvl="0" marL="0" rtl="0" algn="l">
              <a:spcBef>
                <a:spcPts val="1200"/>
              </a:spcBef>
              <a:spcAft>
                <a:spcPts val="0"/>
              </a:spcAft>
              <a:buNone/>
            </a:pPr>
            <a:r>
              <a:t/>
            </a:r>
            <a:endParaRPr sz="1400">
              <a:solidFill>
                <a:srgbClr val="F4CCCC"/>
              </a:solidFill>
            </a:endParaRPr>
          </a:p>
          <a:p>
            <a:pPr indent="-317500" lvl="0" marL="457200" rtl="0" algn="l">
              <a:spcBef>
                <a:spcPts val="1200"/>
              </a:spcBef>
              <a:spcAft>
                <a:spcPts val="0"/>
              </a:spcAft>
              <a:buClr>
                <a:srgbClr val="F4CCCC"/>
              </a:buClr>
              <a:buSzPts val="1400"/>
              <a:buChar char="●"/>
            </a:pPr>
            <a:r>
              <a:rPr lang="en-GB" sz="1400">
                <a:solidFill>
                  <a:srgbClr val="F4CCCC"/>
                </a:solidFill>
              </a:rPr>
              <a:t>Hence, the aim is to build an application which can predict the rating by seeing the review.</a:t>
            </a:r>
            <a:endParaRPr sz="1400">
              <a:solidFill>
                <a:srgbClr val="F4CCCC"/>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p20"/>
          <p:cNvPicPr preferRelativeResize="0"/>
          <p:nvPr/>
        </p:nvPicPr>
        <p:blipFill>
          <a:blip r:embed="rId3">
            <a:alphaModFix/>
          </a:blip>
          <a:stretch>
            <a:fillRect/>
          </a:stretch>
        </p:blipFill>
        <p:spPr>
          <a:xfrm>
            <a:off x="1744938" y="152400"/>
            <a:ext cx="5654125" cy="48386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sz="3800">
                <a:latin typeface="Georgia"/>
                <a:ea typeface="Georgia"/>
                <a:cs typeface="Georgia"/>
                <a:sym typeface="Georgia"/>
              </a:rPr>
              <a:t>Research &amp; Solution</a:t>
            </a:r>
            <a:endParaRPr/>
          </a:p>
          <a:p>
            <a:pPr indent="0" lvl="0" marL="0" rtl="0" algn="l">
              <a:spcBef>
                <a:spcPts val="0"/>
              </a:spcBef>
              <a:spcAft>
                <a:spcPts val="0"/>
              </a:spcAft>
              <a:buNone/>
            </a:pPr>
            <a:r>
              <a:t/>
            </a:r>
            <a:endParaRPr/>
          </a:p>
        </p:txBody>
      </p:sp>
      <p:sp>
        <p:nvSpPr>
          <p:cNvPr id="183" name="Google Shape;183;p21"/>
          <p:cNvSpPr txBox="1"/>
          <p:nvPr>
            <p:ph idx="1" type="body"/>
          </p:nvPr>
        </p:nvSpPr>
        <p:spPr>
          <a:xfrm>
            <a:off x="924225" y="1667625"/>
            <a:ext cx="7665000" cy="31545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rgbClr val="00FFFF"/>
              </a:buClr>
              <a:buSzPts val="1400"/>
              <a:buChar char="●"/>
            </a:pPr>
            <a:r>
              <a:rPr lang="en-GB" sz="1400">
                <a:solidFill>
                  <a:srgbClr val="00FFFF"/>
                </a:solidFill>
              </a:rPr>
              <a:t>The </a:t>
            </a:r>
            <a:r>
              <a:rPr lang="en-GB" sz="1400">
                <a:solidFill>
                  <a:srgbClr val="00FFFF"/>
                </a:solidFill>
              </a:rPr>
              <a:t>research</a:t>
            </a:r>
            <a:r>
              <a:rPr lang="en-GB" sz="1400">
                <a:solidFill>
                  <a:srgbClr val="00FFFF"/>
                </a:solidFill>
              </a:rPr>
              <a:t> and findings while data </a:t>
            </a:r>
            <a:r>
              <a:rPr lang="en-GB" sz="1400">
                <a:solidFill>
                  <a:srgbClr val="00FFFF"/>
                </a:solidFill>
              </a:rPr>
              <a:t>scraping</a:t>
            </a:r>
            <a:r>
              <a:rPr lang="en-GB" sz="1400">
                <a:solidFill>
                  <a:srgbClr val="00FFFF"/>
                </a:solidFill>
              </a:rPr>
              <a:t> has to be made in such a way that an equal number of reviews for each rating needs to be scrapped to achieve balanced nature of data.</a:t>
            </a:r>
            <a:endParaRPr sz="1400">
              <a:solidFill>
                <a:srgbClr val="00FFFF"/>
              </a:solidFill>
            </a:endParaRPr>
          </a:p>
          <a:p>
            <a:pPr indent="0" lvl="0" marL="0" rtl="0" algn="l">
              <a:spcBef>
                <a:spcPts val="1200"/>
              </a:spcBef>
              <a:spcAft>
                <a:spcPts val="0"/>
              </a:spcAft>
              <a:buNone/>
            </a:pPr>
            <a:r>
              <a:t/>
            </a:r>
            <a:endParaRPr sz="1400">
              <a:solidFill>
                <a:srgbClr val="00FFFF"/>
              </a:solidFill>
            </a:endParaRPr>
          </a:p>
          <a:p>
            <a:pPr indent="-317500" lvl="0" marL="457200" rtl="0" algn="l">
              <a:spcBef>
                <a:spcPts val="1200"/>
              </a:spcBef>
              <a:spcAft>
                <a:spcPts val="0"/>
              </a:spcAft>
              <a:buClr>
                <a:srgbClr val="00FFFF"/>
              </a:buClr>
              <a:buSzPts val="1400"/>
              <a:buChar char="●"/>
            </a:pPr>
            <a:r>
              <a:rPr lang="en-GB" sz="1400">
                <a:solidFill>
                  <a:srgbClr val="00FFFF"/>
                </a:solidFill>
              </a:rPr>
              <a:t>Data </a:t>
            </a:r>
            <a:r>
              <a:rPr lang="en-GB" sz="1400">
                <a:solidFill>
                  <a:srgbClr val="00FFFF"/>
                </a:solidFill>
              </a:rPr>
              <a:t>Scraping should be done in the following way : if data  fetched is 10,000 reviews, then all ratings 1,2,3,4,5 should be 2,000 each.</a:t>
            </a:r>
            <a:endParaRPr sz="1400">
              <a:solidFill>
                <a:srgbClr val="00FFFF"/>
              </a:solidFill>
            </a:endParaRPr>
          </a:p>
          <a:p>
            <a:pPr indent="0" lvl="0" marL="0" rtl="0" algn="l">
              <a:spcBef>
                <a:spcPts val="1200"/>
              </a:spcBef>
              <a:spcAft>
                <a:spcPts val="0"/>
              </a:spcAft>
              <a:buNone/>
            </a:pPr>
            <a:r>
              <a:t/>
            </a:r>
            <a:endParaRPr sz="1400">
              <a:solidFill>
                <a:srgbClr val="00FFFF"/>
              </a:solidFill>
            </a:endParaRPr>
          </a:p>
          <a:p>
            <a:pPr indent="-317500" lvl="0" marL="457200" rtl="0" algn="l">
              <a:spcBef>
                <a:spcPts val="1200"/>
              </a:spcBef>
              <a:spcAft>
                <a:spcPts val="0"/>
              </a:spcAft>
              <a:buClr>
                <a:srgbClr val="00FFFF"/>
              </a:buClr>
              <a:buSzPts val="1400"/>
              <a:buChar char="●"/>
            </a:pPr>
            <a:r>
              <a:rPr lang="en-GB" sz="1400">
                <a:solidFill>
                  <a:srgbClr val="00FFFF"/>
                </a:solidFill>
              </a:rPr>
              <a:t>Fetching data from different e-commerce websites can help our model to remove the effect of over fitting. The task is based on </a:t>
            </a:r>
            <a:r>
              <a:rPr b="1" lang="en-GB" sz="1500">
                <a:solidFill>
                  <a:srgbClr val="00FFFF"/>
                </a:solidFill>
              </a:rPr>
              <a:t>Sentiment Analysis</a:t>
            </a:r>
            <a:r>
              <a:rPr lang="en-GB" sz="1500">
                <a:solidFill>
                  <a:srgbClr val="00FFFF"/>
                </a:solidFill>
              </a:rPr>
              <a:t>.</a:t>
            </a:r>
            <a:endParaRPr sz="1500">
              <a:solidFill>
                <a:srgbClr val="00FFFF"/>
              </a:solidFill>
            </a:endParaRPr>
          </a:p>
          <a:p>
            <a:pPr indent="0" lvl="0" marL="457200" rtl="0" algn="l">
              <a:spcBef>
                <a:spcPts val="1200"/>
              </a:spcBef>
              <a:spcAft>
                <a:spcPts val="1200"/>
              </a:spcAft>
              <a:buNone/>
            </a:pPr>
            <a:r>
              <a:t/>
            </a:r>
            <a:endParaRPr sz="1400">
              <a:solidFill>
                <a:srgbClr val="00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